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56" r:id="rId3"/>
    <p:sldId id="277" r:id="rId4"/>
    <p:sldId id="261" r:id="rId5"/>
    <p:sldId id="269" r:id="rId6"/>
    <p:sldId id="267" r:id="rId7"/>
  </p:sldIdLst>
  <p:sldSz cx="9144000" cy="5143500" type="screen16x9"/>
  <p:notesSz cx="6858000" cy="9144000"/>
  <p:embeddedFontLst>
    <p:embeddedFont>
      <p:font typeface="Helvetica Neue" panose="020B0604020202020204" charset="0"/>
      <p:regular r:id="rId9"/>
      <p:bold r:id="rId10"/>
      <p:italic r:id="rId11"/>
      <p:boldItalic r:id="rId12"/>
    </p:embeddedFont>
    <p:embeddedFont>
      <p:font typeface="Montserrat Black" panose="00000A00000000000000" pitchFamily="2" charset="0"/>
      <p:bold r:id="rId13"/>
    </p:embeddedFont>
    <p:embeddedFont>
      <p:font typeface="Playfair Display" panose="00000500000000000000" pitchFamily="2" charset="0"/>
      <p:regular r:id="rId14"/>
      <p:bold r:id="rId15"/>
      <p:italic r:id="rId16"/>
      <p:boldItalic r:id="rId17"/>
    </p:embeddedFont>
    <p:embeddedFont>
      <p:font typeface="Raleway Black" pitchFamily="2" charset="0"/>
      <p:bold r:id="rId18"/>
      <p:boldItalic r:id="rId19"/>
    </p:embeddedFont>
    <p:embeddedFont>
      <p:font typeface="Raleway Medium" pitchFamily="2" charset="0"/>
      <p:regular r:id="rId20"/>
      <p:bold r:id="rId21"/>
      <p:italic r:id="rId22"/>
      <p:boldItalic r:id="rId23"/>
    </p:embeddedFont>
    <p:embeddedFont>
      <p:font typeface="Tw Cen MT Condensed" panose="020B0606020104020203" pitchFamily="34" charset="0"/>
      <p:regular r:id="rId24"/>
      <p:bold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4" roundtripDataSignature="AMtx7mheF4qEVABn0LyuzcNiV1TQn7Ph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7" d="100"/>
          <a:sy n="137" d="100"/>
        </p:scale>
        <p:origin x="12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797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2800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ctrTitle"/>
          </p:nvPr>
        </p:nvSpPr>
        <p:spPr>
          <a:xfrm>
            <a:off x="360000" y="744575"/>
            <a:ext cx="84240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subTitle" idx="1"/>
          </p:nvPr>
        </p:nvSpPr>
        <p:spPr>
          <a:xfrm>
            <a:off x="360000" y="2834125"/>
            <a:ext cx="84240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body" idx="1"/>
          </p:nvPr>
        </p:nvSpPr>
        <p:spPr>
          <a:xfrm>
            <a:off x="360000" y="1152475"/>
            <a:ext cx="8244000" cy="3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21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layfair Display"/>
              <a:buNone/>
              <a:defRPr sz="2800" b="0" i="0" u="none" strike="noStrike" cap="none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3"/>
          <p:cNvSpPr txBox="1">
            <a:spLocks noGrp="1"/>
          </p:cNvSpPr>
          <p:nvPr>
            <p:ph type="body" idx="1"/>
          </p:nvPr>
        </p:nvSpPr>
        <p:spPr>
          <a:xfrm>
            <a:off x="360000" y="1152475"/>
            <a:ext cx="8244000" cy="3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Helvetica Neue"/>
              <a:buChar char="●"/>
              <a:defRPr sz="18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Helvetica Neue"/>
              <a:buChar char="■"/>
              <a:defRPr sz="14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3"/>
          <p:cNvSpPr txBox="1">
            <a:spLocks noGrp="1"/>
          </p:cNvSpPr>
          <p:nvPr>
            <p:ph type="sldNum" idx="12"/>
          </p:nvPr>
        </p:nvSpPr>
        <p:spPr>
          <a:xfrm>
            <a:off x="8472450" y="4784399"/>
            <a:ext cx="4914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880">
          <p15:clr>
            <a:srgbClr val="EA4335"/>
          </p15:clr>
        </p15:guide>
        <p15:guide id="2" pos="113">
          <p15:clr>
            <a:srgbClr val="EA4335"/>
          </p15:clr>
        </p15:guide>
        <p15:guide id="3" pos="227">
          <p15:clr>
            <a:srgbClr val="EA4335"/>
          </p15:clr>
        </p15:guide>
        <p15:guide id="4" pos="340">
          <p15:clr>
            <a:srgbClr val="EA4335"/>
          </p15:clr>
        </p15:guide>
        <p15:guide id="5" pos="5647">
          <p15:clr>
            <a:srgbClr val="EA4335"/>
          </p15:clr>
        </p15:guide>
        <p15:guide id="6" pos="5533">
          <p15:clr>
            <a:srgbClr val="EA4335"/>
          </p15:clr>
        </p15:guide>
        <p15:guide id="7" pos="5420">
          <p15:clr>
            <a:srgbClr val="EA4335"/>
          </p15:clr>
        </p15:guide>
        <p15:guide id="8" orient="horz" pos="1620">
          <p15:clr>
            <a:srgbClr val="EA4335"/>
          </p15:clr>
        </p15:guide>
        <p15:guide id="9" orient="horz" pos="113">
          <p15:clr>
            <a:srgbClr val="EA4335"/>
          </p15:clr>
        </p15:guide>
        <p15:guide id="10" orient="horz" pos="227">
          <p15:clr>
            <a:srgbClr val="EA4335"/>
          </p15:clr>
        </p15:guide>
        <p15:guide id="11" orient="horz" pos="340">
          <p15:clr>
            <a:srgbClr val="EA4335"/>
          </p15:clr>
        </p15:guide>
        <p15:guide id="12" orient="horz" pos="3127">
          <p15:clr>
            <a:srgbClr val="EA4335"/>
          </p15:clr>
        </p15:guide>
        <p15:guide id="13" orient="horz" pos="3014">
          <p15:clr>
            <a:srgbClr val="EA4335"/>
          </p15:clr>
        </p15:guide>
        <p15:guide id="14" orient="horz" pos="2900">
          <p15:clr>
            <a:srgbClr val="EA4335"/>
          </p15:clr>
        </p15:guide>
        <p15:guide id="15" pos="2033">
          <p15:clr>
            <a:srgbClr val="EA4335"/>
          </p15:clr>
        </p15:guide>
        <p15:guide id="16" pos="3727">
          <p15:clr>
            <a:srgbClr val="EA4335"/>
          </p15:clr>
        </p15:guide>
        <p15:guide id="17" orient="horz" pos="1194">
          <p15:clr>
            <a:srgbClr val="EA4335"/>
          </p15:clr>
        </p15:guide>
        <p15:guide id="18" orient="horz" pos="2047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Monitor de computador com fundo azul">
            <a:extLst>
              <a:ext uri="{FF2B5EF4-FFF2-40B4-BE49-F238E27FC236}">
                <a16:creationId xmlns:a16="http://schemas.microsoft.com/office/drawing/2014/main" id="{94086176-1284-2757-FFA4-0590365F70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1892" r="9091" b="18846"/>
          <a:stretch/>
        </p:blipFill>
        <p:spPr>
          <a:xfrm>
            <a:off x="676687" y="597967"/>
            <a:ext cx="7790625" cy="4245386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2723D080-BC37-B76F-0D3A-8C2B0784AA28}"/>
              </a:ext>
            </a:extLst>
          </p:cNvPr>
          <p:cNvSpPr txBox="1"/>
          <p:nvPr/>
        </p:nvSpPr>
        <p:spPr>
          <a:xfrm>
            <a:off x="2229382" y="947207"/>
            <a:ext cx="46852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300" b="1" dirty="0">
                <a:solidFill>
                  <a:schemeClr val="bg1"/>
                </a:solidFill>
                <a:latin typeface="Montserrat Black" panose="00000A00000000000000" pitchFamily="50" charset="0"/>
                <a:cs typeface="Arial" panose="020B0604020202020204" pitchFamily="34" charset="0"/>
              </a:rPr>
              <a:t>1º Encontro Técnico </a:t>
            </a:r>
          </a:p>
          <a:p>
            <a:pPr algn="ctr"/>
            <a:r>
              <a:rPr lang="pt-BR" sz="3300" b="1" dirty="0">
                <a:solidFill>
                  <a:schemeClr val="bg1"/>
                </a:solidFill>
                <a:latin typeface="Montserrat Black" panose="00000A00000000000000" pitchFamily="50" charset="0"/>
                <a:cs typeface="Arial" panose="020B0604020202020204" pitchFamily="34" charset="0"/>
              </a:rPr>
              <a:t>PNLD EJA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/>
        </p:nvSpPr>
        <p:spPr>
          <a:xfrm>
            <a:off x="360000" y="1648350"/>
            <a:ext cx="4212000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BR" sz="4800" b="0" i="0" u="none" strike="noStrike" cap="none" dirty="0">
                <a:solidFill>
                  <a:srgbClr val="434343"/>
                </a:solidFill>
                <a:latin typeface="Raleway Black"/>
                <a:ea typeface="Raleway Black"/>
                <a:cs typeface="Raleway Black"/>
                <a:sym typeface="Raleway Black"/>
              </a:rPr>
              <a:t>Objetivo</a:t>
            </a:r>
            <a:endParaRPr sz="4800" b="0" i="0" u="none" strike="noStrike" cap="none" dirty="0">
              <a:solidFill>
                <a:srgbClr val="434343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360000" y="2571750"/>
            <a:ext cx="3486900" cy="101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Apresentar as primeiras ideias sobre o novo edital e colher as contribuições da sociedade.</a:t>
            </a:r>
            <a:endParaRPr sz="1800" b="0" i="0" u="none" strike="noStrike" cap="none" dirty="0">
              <a:solidFill>
                <a:srgbClr val="434343"/>
              </a:solidFill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/>
          <p:nvPr/>
        </p:nvSpPr>
        <p:spPr>
          <a:xfrm>
            <a:off x="3172691" y="922990"/>
            <a:ext cx="4212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BR" sz="4800" b="0" i="0" u="none" strike="noStrike" cap="none" dirty="0">
                <a:solidFill>
                  <a:srgbClr val="434343"/>
                </a:solidFill>
                <a:latin typeface="Raleway Black"/>
                <a:ea typeface="Raleway Black"/>
                <a:cs typeface="Raleway Black"/>
                <a:sym typeface="Raleway Black"/>
              </a:rPr>
              <a:t>Edital</a:t>
            </a:r>
            <a:endParaRPr sz="4800" b="0" i="0" u="none" strike="noStrike" cap="none" dirty="0">
              <a:solidFill>
                <a:srgbClr val="434343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3172691" y="2204604"/>
            <a:ext cx="5659800" cy="2015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>
              <a:spcBef>
                <a:spcPct val="0"/>
              </a:spcBef>
            </a:pPr>
            <a:r>
              <a:rPr lang="pt-BR" altLang="pt-BR" sz="1800" dirty="0"/>
              <a:t>Aquisição de livros didáticos destinados aos estudantes e professores da modalidade de Educação de Jovens e Adultos das escolas públicas de ensino fundamental das redes federal, estaduais, municipais e do Distrito Federal.</a:t>
            </a:r>
          </a:p>
          <a:p>
            <a:pPr algn="just">
              <a:spcBef>
                <a:spcPct val="0"/>
              </a:spcBef>
            </a:pPr>
            <a:endParaRPr lang="pt-BR" altLang="pt-BR" sz="1100" dirty="0"/>
          </a:p>
          <a:p>
            <a:pPr algn="just">
              <a:spcBef>
                <a:spcPct val="0"/>
              </a:spcBef>
            </a:pPr>
            <a:r>
              <a:rPr lang="pt-BR" altLang="pt-BR" sz="1800" dirty="0"/>
              <a:t>Obras didáticas em versão impressa e digital.</a:t>
            </a:r>
          </a:p>
        </p:txBody>
      </p:sp>
    </p:spTree>
    <p:extLst>
      <p:ext uri="{BB962C8B-B14F-4D97-AF65-F5344CB8AC3E}">
        <p14:creationId xmlns:p14="http://schemas.microsoft.com/office/powerpoint/2010/main" val="3204216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81D1ED-7981-2FE4-E413-0F72DACE6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423" y="264373"/>
            <a:ext cx="2082403" cy="42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975" tIns="28488" rIns="56975" bIns="28488" numCol="1" anchor="ctr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sz="2700" dirty="0">
                <a:solidFill>
                  <a:srgbClr val="0033CC"/>
                </a:solidFill>
                <a:latin typeface="Tw Cen MT Condensed" panose="020B0606020104020203" pitchFamily="34" charset="0"/>
                <a:ea typeface="+mn-ea"/>
                <a:cs typeface="Microsoft New Tai Lue" panose="020B0502040204020203" pitchFamily="34" charset="0"/>
              </a:rPr>
              <a:t>Fluxo do Programa</a:t>
            </a:r>
            <a:endParaRPr lang="pt-BR" altLang="pt-BR" sz="1350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pic>
        <p:nvPicPr>
          <p:cNvPr id="263" name="Imagem 262">
            <a:extLst>
              <a:ext uri="{FF2B5EF4-FFF2-40B4-BE49-F238E27FC236}">
                <a16:creationId xmlns:a16="http://schemas.microsoft.com/office/drawing/2014/main" id="{25ACEFC7-DCC2-E87D-4C0B-5DEDA5F032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94" t="5888" r="10911" b="14690"/>
          <a:stretch/>
        </p:blipFill>
        <p:spPr>
          <a:xfrm>
            <a:off x="520021" y="788758"/>
            <a:ext cx="8103958" cy="4188092"/>
          </a:xfrm>
          <a:prstGeom prst="rect">
            <a:avLst/>
          </a:prstGeom>
        </p:spPr>
      </p:pic>
      <p:sp>
        <p:nvSpPr>
          <p:cNvPr id="264" name="Retângulo 263">
            <a:extLst>
              <a:ext uri="{FF2B5EF4-FFF2-40B4-BE49-F238E27FC236}">
                <a16:creationId xmlns:a16="http://schemas.microsoft.com/office/drawing/2014/main" id="{095717FE-9D56-1813-18CB-0800B6F9BE20}"/>
              </a:ext>
            </a:extLst>
          </p:cNvPr>
          <p:cNvSpPr/>
          <p:nvPr/>
        </p:nvSpPr>
        <p:spPr>
          <a:xfrm>
            <a:off x="8334302" y="739896"/>
            <a:ext cx="432770" cy="516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/>
          <p:nvPr/>
        </p:nvSpPr>
        <p:spPr>
          <a:xfrm>
            <a:off x="3782291" y="623114"/>
            <a:ext cx="5036127" cy="1661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pt-BR" sz="4800" dirty="0">
                <a:solidFill>
                  <a:srgbClr val="434343"/>
                </a:solidFill>
                <a:latin typeface="Raleway Black"/>
                <a:ea typeface="Raleway Black"/>
                <a:cs typeface="Raleway Black"/>
                <a:sym typeface="Raleway Black"/>
              </a:rPr>
              <a:t>Principais </a:t>
            </a:r>
            <a:r>
              <a:rPr lang="pt-BR" sz="4800" b="0" i="0" u="none" strike="noStrike" cap="none" dirty="0">
                <a:solidFill>
                  <a:srgbClr val="434343"/>
                </a:solidFill>
                <a:latin typeface="Raleway Black"/>
                <a:ea typeface="Raleway Black"/>
                <a:cs typeface="Raleway Black"/>
                <a:sym typeface="Raleway Black"/>
              </a:rPr>
              <a:t>Características</a:t>
            </a:r>
            <a:endParaRPr sz="4800" b="0" i="0" u="none" strike="noStrike" cap="none" dirty="0">
              <a:solidFill>
                <a:srgbClr val="434343"/>
              </a:solidFill>
              <a:latin typeface="Raleway Black"/>
              <a:ea typeface="Raleway Black"/>
              <a:cs typeface="Raleway Black"/>
              <a:sym typeface="Raleway Black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3782291" y="2285077"/>
            <a:ext cx="3486900" cy="2677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Alfabetização e matemática</a:t>
            </a: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Linguagens e cultura digital</a:t>
            </a: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Trabalho e territorialidade</a:t>
            </a: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Leitura e Escrita</a:t>
            </a: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Ciências da Natureza</a:t>
            </a:r>
          </a:p>
          <a:p>
            <a:pPr marL="0" marR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dirty="0">
                <a:solidFill>
                  <a:srgbClr val="434343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Ciências Humanas e artes</a:t>
            </a:r>
          </a:p>
        </p:txBody>
      </p:sp>
    </p:spTree>
    <p:extLst>
      <p:ext uri="{BB962C8B-B14F-4D97-AF65-F5344CB8AC3E}">
        <p14:creationId xmlns:p14="http://schemas.microsoft.com/office/powerpoint/2010/main" val="3970425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Gruv">
  <a:themeElements>
    <a:clrScheme name="Simple Light">
      <a:dk1>
        <a:srgbClr val="0096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90</Words>
  <Application>Microsoft Office PowerPoint</Application>
  <PresentationFormat>Apresentação na tela (16:9)</PresentationFormat>
  <Paragraphs>16</Paragraphs>
  <Slides>6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4" baseType="lpstr">
      <vt:lpstr>Montserrat Black</vt:lpstr>
      <vt:lpstr>Raleway Medium</vt:lpstr>
      <vt:lpstr>Playfair Display</vt:lpstr>
      <vt:lpstr>Tw Cen MT Condensed</vt:lpstr>
      <vt:lpstr>Raleway Black</vt:lpstr>
      <vt:lpstr>Helvetica Neue</vt:lpstr>
      <vt:lpstr>Arial</vt:lpstr>
      <vt:lpstr>Gruv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User</dc:creator>
  <cp:lastModifiedBy>NADJA CEZAR IANZER RODRIGUES</cp:lastModifiedBy>
  <cp:revision>12</cp:revision>
  <dcterms:modified xsi:type="dcterms:W3CDTF">2023-07-06T17:14:51Z</dcterms:modified>
</cp:coreProperties>
</file>